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307" r:id="rId2"/>
    <p:sldId id="299" r:id="rId3"/>
    <p:sldId id="265" r:id="rId4"/>
    <p:sldId id="277" r:id="rId5"/>
    <p:sldId id="303" r:id="rId6"/>
    <p:sldId id="312" r:id="rId7"/>
    <p:sldId id="313" r:id="rId8"/>
    <p:sldId id="309" r:id="rId9"/>
    <p:sldId id="294" r:id="rId10"/>
    <p:sldId id="289" r:id="rId11"/>
    <p:sldId id="310" r:id="rId12"/>
    <p:sldId id="292" r:id="rId13"/>
    <p:sldId id="306" r:id="rId14"/>
    <p:sldId id="301" r:id="rId15"/>
    <p:sldId id="296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201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orient="horz" pos="255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3385">
          <p15:clr>
            <a:srgbClr val="A4A3A4"/>
          </p15:clr>
        </p15:guide>
        <p15:guide id="9" orient="horz" pos="2704">
          <p15:clr>
            <a:srgbClr val="A4A3A4"/>
          </p15:clr>
        </p15:guide>
        <p15:guide id="10" orient="horz" pos="1207">
          <p15:clr>
            <a:srgbClr val="A4A3A4"/>
          </p15:clr>
        </p15:guide>
        <p15:guide id="11" orient="horz" pos="1525">
          <p15:clr>
            <a:srgbClr val="A4A3A4"/>
          </p15:clr>
        </p15:guide>
        <p15:guide id="12" orient="horz" pos="1480">
          <p15:clr>
            <a:srgbClr val="A4A3A4"/>
          </p15:clr>
        </p15:guide>
        <p15:guide id="13" orient="horz" pos="3067">
          <p15:clr>
            <a:srgbClr val="A4A3A4"/>
          </p15:clr>
        </p15:guide>
        <p15:guide id="14" orient="horz" pos="1979">
          <p15:clr>
            <a:srgbClr val="A4A3A4"/>
          </p15:clr>
        </p15:guide>
        <p15:guide id="15" pos="2925">
          <p15:clr>
            <a:srgbClr val="A4A3A4"/>
          </p15:clr>
        </p15:guide>
        <p15:guide id="16" pos="2835">
          <p15:clr>
            <a:srgbClr val="A4A3A4"/>
          </p15:clr>
        </p15:guide>
        <p15:guide id="17" pos="2245">
          <p15:clr>
            <a:srgbClr val="A4A3A4"/>
          </p15:clr>
        </p15:guide>
        <p15:guide id="18" pos="2154">
          <p15:clr>
            <a:srgbClr val="A4A3A4"/>
          </p15:clr>
        </p15:guide>
        <p15:guide id="19" pos="1565">
          <p15:clr>
            <a:srgbClr val="A4A3A4"/>
          </p15:clr>
        </p15:guide>
        <p15:guide id="20" pos="1474">
          <p15:clr>
            <a:srgbClr val="A4A3A4"/>
          </p15:clr>
        </p15:guide>
        <p15:guide id="21" pos="884">
          <p15:clr>
            <a:srgbClr val="A4A3A4"/>
          </p15:clr>
        </p15:guide>
        <p15:guide id="22" pos="793">
          <p15:clr>
            <a:srgbClr val="A4A3A4"/>
          </p15:clr>
        </p15:guide>
        <p15:guide id="23" pos="204">
          <p15:clr>
            <a:srgbClr val="A4A3A4"/>
          </p15:clr>
        </p15:guide>
        <p15:guide id="24" pos="3515">
          <p15:clr>
            <a:srgbClr val="A4A3A4"/>
          </p15:clr>
        </p15:guide>
        <p15:guide id="25" pos="3606">
          <p15:clr>
            <a:srgbClr val="A4A3A4"/>
          </p15:clr>
        </p15:guide>
        <p15:guide id="26" pos="4195">
          <p15:clr>
            <a:srgbClr val="A4A3A4"/>
          </p15:clr>
        </p15:guide>
        <p15:guide id="27" pos="4286">
          <p15:clr>
            <a:srgbClr val="A4A3A4"/>
          </p15:clr>
        </p15:guide>
        <p15:guide id="28" pos="4876">
          <p15:clr>
            <a:srgbClr val="A4A3A4"/>
          </p15:clr>
        </p15:guide>
        <p15:guide id="29" pos="4967">
          <p15:clr>
            <a:srgbClr val="A4A3A4"/>
          </p15:clr>
        </p15:guide>
        <p15:guide id="30" pos="5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7" autoAdjust="0"/>
    <p:restoredTop sz="63555" autoAdjust="0"/>
  </p:normalViewPr>
  <p:slideViewPr>
    <p:cSldViewPr showGuides="1">
      <p:cViewPr varScale="1">
        <p:scale>
          <a:sx n="73" d="100"/>
          <a:sy n="73" d="100"/>
        </p:scale>
        <p:origin x="2640" y="66"/>
      </p:cViewPr>
      <p:guideLst>
        <p:guide orient="horz" pos="1253"/>
        <p:guide orient="horz" pos="3838"/>
        <p:guide orient="horz" pos="4201"/>
        <p:guide orient="horz" pos="3294"/>
        <p:guide orient="horz" pos="255"/>
        <p:guide orient="horz" pos="1026"/>
        <p:guide orient="horz" pos="3884"/>
        <p:guide orient="horz" pos="3385"/>
        <p:guide orient="horz" pos="2704"/>
        <p:guide orient="horz" pos="1207"/>
        <p:guide orient="horz" pos="1525"/>
        <p:guide orient="horz" pos="1480"/>
        <p:guide orient="horz" pos="3067"/>
        <p:guide orient="horz" pos="1979"/>
        <p:guide pos="2925"/>
        <p:guide pos="2835"/>
        <p:guide pos="2245"/>
        <p:guide pos="2154"/>
        <p:guide pos="1565"/>
        <p:guide pos="1474"/>
        <p:guide pos="884"/>
        <p:guide pos="793"/>
        <p:guide pos="204"/>
        <p:guide pos="3515"/>
        <p:guide pos="3606"/>
        <p:guide pos="4195"/>
        <p:guide pos="4286"/>
        <p:guide pos="4876"/>
        <p:guide pos="4967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16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97C4-ED8E-4EA4-959C-2AEEE7E3AD08}" type="datetimeFigureOut">
              <a:rPr lang="de-DE" smtClean="0"/>
              <a:pPr/>
              <a:t>07.12.2021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910-8AA9-49D3-9D40-DBE35BDF93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58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53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Aft>
        <a:spcPts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algn="l" defTabSz="914400" rtl="0" eaLnBrk="1" latinLnBrk="0" hangingPunct="1">
      <a:lnSpc>
        <a:spcPct val="110000"/>
      </a:lnSpc>
      <a:spcAft>
        <a:spcPts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0" algn="l" defTabSz="914400" rtl="0" eaLnBrk="1" latinLnBrk="0" hangingPunct="1">
      <a:lnSpc>
        <a:spcPct val="110000"/>
      </a:lnSpc>
      <a:spcAft>
        <a:spcPts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0" algn="l" defTabSz="914400" rtl="0" eaLnBrk="1" latinLnBrk="0" hangingPunct="1">
      <a:lnSpc>
        <a:spcPct val="110000"/>
      </a:lnSpc>
      <a:spcAft>
        <a:spcPts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0" algn="l" defTabSz="914400" rtl="0" eaLnBrk="1" latinLnBrk="0" hangingPunct="1">
      <a:lnSpc>
        <a:spcPct val="110000"/>
      </a:lnSpc>
      <a:spcAft>
        <a:spcPts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m.uni-konstanz.de/services/lernen-und-arbeiten/drucken-kopieren-scanne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5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Buchbestand ist nach Fachgebieten geordnet, systematisch aufgestellt und frei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zugänglich.  </a:t>
            </a:r>
            <a:b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gedruckte Literatur ist im Lokalen Katalog zu finden.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Unser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großes elektronisches Angebot ist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über das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Portal </a:t>
            </a:r>
            <a:r>
              <a:rPr lang="de-DE" sz="110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KonSearch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oder die Elektronische Zeitschriftenbibliothek (EZB) oder die Fachdatenbanken (DBIS)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zugänglich.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Dort finden Sie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E-Books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E-Journals, Artikel, Fachdatenbanken usw.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online-Ressourcen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die die Bibliothek zur Verfügung stellt (Bücher, DVDs, E-Books, E-Journals, Fachdatenbanken), können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Sie auf dem Campus an Ihrem eigenen Gerät über WLAN nutzen oder über die PCs in der Bibliothek. Von außerhalb des Campus benötigen Sie den VPN-Client.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5401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Lokaler</a:t>
            </a:r>
            <a:r>
              <a:rPr lang="de-DE" baseline="0" dirty="0" smtClean="0"/>
              <a:t> Katalog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Durch Anklicken des Titels in der Trefferliste erhält man genauere Informationen: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Entweder ist ein Medium verfügbar und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kann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ausgeliehen oder zur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Selbstabholung bestellt werden oder es ist ausgeliehen und vo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rmerkbar.</a:t>
            </a:r>
            <a:b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Bücher sind in der Regel 4 Wochen ausleihbar. </a:t>
            </a:r>
            <a:b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Leihfristverlängerung erfolgt automatisch, solange sich niemand vormerkt.,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max. bis zu 20 Wochen.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Ende der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Leihfrist erhalten Sie per E-Mail (an die Uni-Mail-Adresse) eine Rückgabeaufforderung.</a:t>
            </a:r>
          </a:p>
        </p:txBody>
      </p:sp>
    </p:spTree>
    <p:extLst>
      <p:ext uri="{BB962C8B-B14F-4D97-AF65-F5344CB8AC3E}">
        <p14:creationId xmlns:p14="http://schemas.microsoft.com/office/powerpoint/2010/main" val="402293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der Lehrbuchsammlung steht die Grundlagenliteratur der einzelnen Fächer in mehreren Exemplaren.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Bücher sind an der Signatur </a:t>
            </a:r>
            <a:r>
              <a:rPr lang="de-DE" sz="110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lbs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erkennbar und ausleihbar (Ausnahmen: gelber Punkt).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Lehrbuchsammlung befindet sich im Untergeschoss des Info-Zentrums, für die naturwissenschaftlichen Fächer im Buchbereich N.</a:t>
            </a:r>
          </a:p>
          <a:p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45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den </a:t>
            </a:r>
            <a:r>
              <a:rPr lang="de-DE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Semesterapparaten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steht die Literatur, die für Vorlesungen und Seminare besonders wichtig ist. 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Damit alle auf diese Literatur zugreifen können, ist die Leihfrist deutlich verkürzt: entweder 2 Tage oder keine Ausleihe (siehe gelber Zettel im Buch).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 finden die Semesterapparate in Buchbereich BG3, Randzone ,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Semesterapparate für die naturwissenschaftlichen Lehrveranstaltungen stehen im Buchbereich N.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de-DE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ILIAS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ist die Lernplattform der Universität. Sie können sich mit Ihrem Uni-Account anmelden. Lehrende stellen hier Material zu ihren Lehrveranstaltungen zur Verfügung.</a:t>
            </a:r>
          </a:p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74671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Firma Canon betreibt alle Multifunktionsgeräte für Kopieren, Drucken und Scannen an der Universität Konstanz. 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folgenden Stellen in der Bibliothek sind diese Geräte aufgestellt: </a:t>
            </a:r>
            <a:r>
              <a:rPr lang="de-DE" sz="11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https://www.kim.uni-konstanz.de/services/lernen-und-arbeiten/drucken-kopieren-scannen/</a:t>
            </a: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Zur Nutzung der Geräte benötigt man eine Kopierkarte (Seezeitkarte oder Gästekopierkarte).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Eine schwarz-weiß-Kopie kostet 0,048 Euro, eine Farbkopie 0,12 Euro. 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Canon-Service-Center finden Sie im Eingangsbereich der Uni zwischen Campus-Café und Bushaltestelle: Raum L503. 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51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/>
              <a:t>Bei allen Fragen </a:t>
            </a:r>
            <a:r>
              <a:rPr lang="de-DE" sz="1100" baseline="0" dirty="0" smtClean="0"/>
              <a:t>zu den Bibliotheks- und IT-Angeboten </a:t>
            </a:r>
            <a:r>
              <a:rPr lang="de-DE" sz="1100" dirty="0" smtClean="0"/>
              <a:t>helfen wir an der </a:t>
            </a:r>
            <a:r>
              <a:rPr lang="de-DE" sz="1100" baseline="0" dirty="0" smtClean="0"/>
              <a:t>KIM-Beratung </a:t>
            </a:r>
            <a:r>
              <a:rPr lang="de-DE" sz="1100" baseline="0" dirty="0" smtClean="0"/>
              <a:t>im Info-Zentrum gerne weiter!</a:t>
            </a:r>
          </a:p>
          <a:p>
            <a:endParaRPr lang="de-DE" sz="1100" baseline="0" dirty="0" smtClean="0"/>
          </a:p>
          <a:p>
            <a:r>
              <a:rPr lang="de-DE" sz="1100" baseline="0" dirty="0" smtClean="0"/>
              <a:t>Wir sind montags bis freitags von 9 – 18 Uhr für Sie da. </a:t>
            </a:r>
            <a:br>
              <a:rPr lang="de-DE" sz="1100" baseline="0" dirty="0" smtClean="0"/>
            </a:br>
            <a:r>
              <a:rPr lang="de-DE" sz="1100" baseline="0" dirty="0" smtClean="0"/>
              <a:t>Beratung zu Bibliotheksbelangen erhalten Sie zusätzlich samstags von 10 – 14 Uhr.</a:t>
            </a:r>
          </a:p>
        </p:txBody>
      </p:sp>
    </p:spTree>
    <p:extLst>
      <p:ext uri="{BB962C8B-B14F-4D97-AF65-F5344CB8AC3E}">
        <p14:creationId xmlns:p14="http://schemas.microsoft.com/office/powerpoint/2010/main" val="266222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Kommunikations-, Informations-, Medienzentrum (KIM) ist der zentrale Dienstleister der Universität für IT- und Bibliotheksdienste.</a:t>
            </a:r>
          </a:p>
          <a:p>
            <a:pPr>
              <a:spcAft>
                <a:spcPts val="0"/>
              </a:spcAft>
            </a:pPr>
            <a:endParaRPr lang="de-DE" sz="11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Bibliothek ist rund um die Uhr geöffnet (24/7). </a:t>
            </a: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stellen Ihnen ca. 2 Mio. Medien zur Verfügung. Die Bestände sind in großen Teilen frei zugänglich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systematisch aufgestellt. </a:t>
            </a:r>
          </a:p>
          <a:p>
            <a:pPr>
              <a:spcAft>
                <a:spcPts val="0"/>
              </a:spcAft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Daneben gibt es ein umfangreiches elektronisches Angebot an Medien (E-Books, E-Journals, DVDs…)</a:t>
            </a:r>
          </a:p>
          <a:p>
            <a:pPr>
              <a:spcAft>
                <a:spcPts val="0"/>
              </a:spcAft>
            </a:pP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Wir sind Ansprechpartner für alle Fragen rund um die Informations- und Literaturversorgung.</a:t>
            </a:r>
          </a:p>
        </p:txBody>
      </p:sp>
    </p:spTree>
    <p:extLst>
      <p:ext uri="{BB962C8B-B14F-4D97-AF65-F5344CB8AC3E}">
        <p14:creationId xmlns:p14="http://schemas.microsoft.com/office/powerpoint/2010/main" val="151341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Bibliothek ist das Herzstück der Universität.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Haupteingang der Bibliothek auf der Ebene B4 führt ins Info-Zentrum.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den Buchbereichen BG, BS, J, N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befinden sich Buchbestände und Arbeitsplätze zum Lernen.</a:t>
            </a:r>
          </a:p>
        </p:txBody>
      </p:sp>
    </p:spTree>
    <p:extLst>
      <p:ext uri="{BB962C8B-B14F-4D97-AF65-F5344CB8AC3E}">
        <p14:creationId xmlns:p14="http://schemas.microsoft.com/office/powerpoint/2010/main" val="399588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Info-Zentrum ist der zentrale Ein- und Ausgangsbereich der Bibliothek.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Hier finden Sie wichtige Services:</a:t>
            </a:r>
          </a:p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der KIM-Beratung erhalten Sie Unterstützung bei Fragen zu den Bibliotheks- und IT-Angeboten.</a:t>
            </a:r>
          </a:p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Ausleihe ist an den Selbstverbuchungsautomaten möglich. Die Medien können Sie über die Rückgabeautomaten zurückgeben. Bücher, die Sie vorgemerkt oder zum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Abholen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bestellt haben,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liegen im Info-Zentrum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oder im Buchbereich N für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bereit.</a:t>
            </a: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der Mediothek finden Sie Sprachlehrmaterialien, Filme etc. Dort befinden sich auch Filmräume, das Media Lab und ein Leseraum für die Arbeit mit besonders schützenswerten Medien.</a:t>
            </a:r>
          </a:p>
          <a:p>
            <a:pPr marL="171450" indent="-17145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Beim Ausleihservice erhalten Sie Hilfe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bei allen Fragen rund um die Ausleihe und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Sie könnten dort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Bibliotheksgebühren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bezahlen.  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4715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der Bibliothek gibt es ca. 1700 Arbeitsplätze für unterschiedlichen Bedarf.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komplette Bibliothek ist mit WLAN ausgestattet,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Sie können aber auch die PCs nutzen, die in der Bibliothek aufgestellt sind.</a:t>
            </a: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09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674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Viele unbekannte Abkürzungen hinter denen sich wichtige Dienste des KIM verbergen. </a:t>
            </a:r>
          </a:p>
          <a:p>
            <a:r>
              <a:rPr lang="de-DE" dirty="0" smtClean="0"/>
              <a:t>Damit</a:t>
            </a:r>
            <a:r>
              <a:rPr lang="de-DE" baseline="0" dirty="0" smtClean="0"/>
              <a:t> Sie sich schnell zurechtfinden, haben wir eine kompakte Zusammenstellung auf unserer Webseite unter </a:t>
            </a:r>
            <a:r>
              <a:rPr lang="de-DE" baseline="0" dirty="0" smtClean="0"/>
              <a:t>„Neu hier“ </a:t>
            </a:r>
            <a:r>
              <a:rPr lang="de-DE" baseline="0" dirty="0" smtClean="0"/>
              <a:t>erstellt.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9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 Studierenden haben einen  Uni-</a:t>
            </a:r>
            <a:r>
              <a:rPr lang="de-DE" sz="11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</a:t>
            </a:r>
            <a:r>
              <a:rPr lang="de-DE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der Universität. Die notwendigen Daten sind auf dem Datenkontrollblatt zu finden, das man bei der Immatrikulation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erhält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Startpasswort muss innerhalb der ersten Wochen geändert werden.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Dieser Account ist gleichzeitig Ihr Zugang zu Ihrer Universitätsmailadresse, die Sie unbedingt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nutzen sollten, da alle universitären Einrichtungen, auch die Bibliothek, an diese Adresse alle wichtigen Nachrichten sendet, z.B. Rückgabeaufforderungen für ausgeliehene Medien. </a:t>
            </a:r>
          </a:p>
          <a:p>
            <a:endParaRPr lang="de-DE" sz="11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Das WLAN der Universität heißt </a:t>
            </a:r>
            <a:r>
              <a:rPr lang="de-DE" sz="110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eduroam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Um dieses zu nutzen ,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installieren Sie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sich auf Ihrem Gerät ein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Konfigurationsprofil.</a:t>
            </a: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 von außerhalb der Universität die lizenzpflichtigen Angebote nutzen zu können, ist die Installation des </a:t>
            </a:r>
            <a:r>
              <a:rPr lang="de-DE" sz="11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VPN-Clients</a:t>
            </a:r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nötig.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Entsprechende Anleitungen finden Sie auf unserer Webseite oder direkt beim IT-Support im Info-Zentrum.</a:t>
            </a:r>
          </a:p>
        </p:txBody>
      </p:sp>
    </p:spTree>
    <p:extLst>
      <p:ext uri="{BB962C8B-B14F-4D97-AF65-F5344CB8AC3E}">
        <p14:creationId xmlns:p14="http://schemas.microsoft.com/office/powerpoint/2010/main" val="3253258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 Studierendenausweis ist gleichzeitig Bibliotheksausweis. </a:t>
            </a: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Einige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Funktionen sind passwortgeschützt. Das Passwort für diese Bibliotheksfunktionen ist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Studierende dasselbe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wie für 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den Uni-Account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de-DE" sz="11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die Ausleihe benötigt man zusätzlich eine PIN,</a:t>
            </a:r>
            <a:r>
              <a:rPr lang="de-DE" sz="11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die Sie sich selbst in Ihrem Bibliothekskonto vergeben und die aus einer selbstgewählten 4stelligen Zahl besteht.</a:t>
            </a:r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de-DE" sz="1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8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43438" y="1989138"/>
            <a:ext cx="4500184" cy="324008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 smtClean="0"/>
              <a:t>Zuerst Bild durch klicken auf Symbol hinzufügen und anschließend in den Hintergrund stellen!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5256213" cy="792162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492896"/>
            <a:ext cx="5256213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ss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267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83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2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200"/>
              </a:spcBef>
              <a:buFont typeface="Arial" panose="020B0604020202020204" pitchFamily="34" charset="0"/>
              <a:buNone/>
              <a:defRPr sz="2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9509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76825" y="1989139"/>
            <a:ext cx="4066797" cy="266382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 smtClean="0"/>
              <a:t>Zuerst Bild durch klicken auf Symbol hinzufügen und anschließend in den Hintergrund stellen!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6335713" cy="792162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492896"/>
            <a:ext cx="4608189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845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lternativ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373688"/>
            <a:ext cx="6335713" cy="792162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2349500"/>
            <a:ext cx="6335713" cy="2592388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5200" b="1" u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3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9143622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916114"/>
            <a:ext cx="5256213" cy="1225550"/>
          </a:xfrm>
        </p:spPr>
        <p:txBody>
          <a:bodyPr bIns="50400" anchor="b" anchorCtr="0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3717032"/>
            <a:ext cx="5256213" cy="244881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3" y="0"/>
            <a:ext cx="3689604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TT.MM.JJJJ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TT.MM.JJJJ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643437" y="1989139"/>
            <a:ext cx="4177035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43759" y="4869160"/>
            <a:ext cx="4176713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9518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528" y="1"/>
            <a:ext cx="8496622" cy="5084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323850" y="5229225"/>
            <a:ext cx="8496300" cy="863601"/>
          </a:xfrm>
        </p:spPr>
        <p:txBody>
          <a:bodyPr/>
          <a:lstStyle>
            <a:lvl1pPr>
              <a:defRPr sz="24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429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208590" cy="79208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87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23850" y="404813"/>
            <a:ext cx="6335713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5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500"/>
              </a:spcBef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8718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oss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12241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TT.MM.JJJJ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5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Gross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404663"/>
            <a:ext cx="6335713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49" y="1989138"/>
            <a:ext cx="4176713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3438" y="1989138"/>
            <a:ext cx="4176712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10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TT.MM.JJJJ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31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6335713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1988840"/>
            <a:ext cx="8496300" cy="4103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323850" y="6408378"/>
            <a:ext cx="84966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4438" y="6453336"/>
            <a:ext cx="309562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 [Einfügen über Kopf- und Fußzeile]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850" y="6453336"/>
            <a:ext cx="935038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8"/>
          <p:cNvSpPr>
            <a:spLocks noGrp="1"/>
          </p:cNvSpPr>
          <p:nvPr>
            <p:ph type="dt" sz="half" idx="2"/>
          </p:nvPr>
        </p:nvSpPr>
        <p:spPr>
          <a:xfrm>
            <a:off x="1403350" y="6453336"/>
            <a:ext cx="936626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5724525" y="6453336"/>
            <a:ext cx="309594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Universität Konstanz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65" r:id="rId4"/>
    <p:sldLayoutId id="2147483667" r:id="rId5"/>
    <p:sldLayoutId id="2147483660" r:id="rId6"/>
    <p:sldLayoutId id="2147483662" r:id="rId7"/>
    <p:sldLayoutId id="2147483657" r:id="rId8"/>
    <p:sldLayoutId id="2147483659" r:id="rId9"/>
    <p:sldLayoutId id="2147483666" r:id="rId10"/>
    <p:sldLayoutId id="2147483661" r:id="rId11"/>
    <p:sldLayoutId id="2147483663" r:id="rId12"/>
    <p:sldLayoutId id="2147483668" r:id="rId13"/>
    <p:sldLayoutId id="2147483658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+mj-lt"/>
        <a:buNone/>
        <a:defRPr sz="1600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kim.uni-konstanz.d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eratung.kim@uni-konstanz.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m.uni-konstanz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>
          <a:xfrm>
            <a:off x="4079933" y="1989138"/>
            <a:ext cx="5063689" cy="3305178"/>
          </a:xfrm>
        </p:spPr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33" y="1941935"/>
            <a:ext cx="5028571" cy="33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9614" y="5519120"/>
            <a:ext cx="6840438" cy="1080095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u="non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Kommunikations-, Informations-, Medienzentrum (KIM)</a:t>
            </a:r>
            <a:endParaRPr lang="de-DE" sz="800" b="0" u="none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1600" u="none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IT- und Bibliotheksdienste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360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>
            <a:spLocks/>
          </p:cNvSpPr>
          <p:nvPr/>
        </p:nvSpPr>
        <p:spPr>
          <a:xfrm>
            <a:off x="289615" y="3119354"/>
            <a:ext cx="3192147" cy="574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18000" rIns="36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500" b="1" dirty="0" smtClean="0">
                <a:solidFill>
                  <a:schemeClr val="tx1"/>
                </a:solidFill>
              </a:rPr>
              <a:t>Die Bibliothek </a:t>
            </a:r>
            <a:endParaRPr lang="de-DE" sz="3500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>
            <a:spLocks/>
          </p:cNvSpPr>
          <p:nvPr/>
        </p:nvSpPr>
        <p:spPr>
          <a:xfrm>
            <a:off x="289614" y="4270835"/>
            <a:ext cx="4017694" cy="5749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18000" rtlCol="0" anchor="ctr">
            <a:spAutoFit/>
          </a:bodyPr>
          <a:lstStyle/>
          <a:p>
            <a:r>
              <a:rPr lang="de-DE" sz="3500" b="1" dirty="0" smtClean="0">
                <a:solidFill>
                  <a:schemeClr val="tx1"/>
                </a:solidFill>
              </a:rPr>
              <a:t>– für Erstsemester</a:t>
            </a:r>
          </a:p>
        </p:txBody>
      </p:sp>
      <p:sp>
        <p:nvSpPr>
          <p:cNvPr id="17" name="Rechteck 16"/>
          <p:cNvSpPr>
            <a:spLocks/>
          </p:cNvSpPr>
          <p:nvPr/>
        </p:nvSpPr>
        <p:spPr>
          <a:xfrm>
            <a:off x="289615" y="3695354"/>
            <a:ext cx="3118409" cy="574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18000" rIns="36000" bIns="18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500" b="1" dirty="0" smtClean="0">
                <a:solidFill>
                  <a:schemeClr val="tx1"/>
                </a:solidFill>
              </a:rPr>
              <a:t>kennen lernen</a:t>
            </a:r>
            <a:endParaRPr lang="de-DE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800" dirty="0" smtClean="0"/>
              <a:t>Literatur</a:t>
            </a:r>
            <a:r>
              <a:rPr sz="2800" dirty="0" smtClean="0"/>
              <a:t> </a:t>
            </a:r>
            <a:r>
              <a:rPr sz="2800" dirty="0"/>
              <a:t>– </a:t>
            </a:r>
            <a:r>
              <a:rPr lang="de-DE" sz="2800" dirty="0"/>
              <a:t>w</a:t>
            </a:r>
            <a:r>
              <a:rPr sz="2800" dirty="0" smtClean="0"/>
              <a:t>as </a:t>
            </a:r>
            <a:r>
              <a:rPr sz="2800" dirty="0" err="1"/>
              <a:t>bietet</a:t>
            </a:r>
            <a:r>
              <a:rPr sz="2800" dirty="0"/>
              <a:t> die </a:t>
            </a:r>
            <a:r>
              <a:rPr sz="2800" dirty="0" err="1"/>
              <a:t>Bibliothek</a:t>
            </a:r>
            <a:r>
              <a:rPr sz="2800" dirty="0"/>
              <a:t>?</a:t>
            </a: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29CDD-F82F-47EB-9E13-652CF422DE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/>
          </a:p>
        </p:txBody>
      </p:sp>
      <p:pic>
        <p:nvPicPr>
          <p:cNvPr id="18" name="Bildplatzhalter 17" descr="FotoBuchbereichS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737" b="737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dirty="0" smtClean="0"/>
              <a:t>Gedruckte Medien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800" dirty="0"/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800" dirty="0"/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Textplatzhalt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dirty="0" smtClean="0"/>
              <a:t>Elektronische Medien</a:t>
            </a:r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1974889"/>
            <a:ext cx="4107180" cy="26738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23850" y="4653136"/>
            <a:ext cx="8496300" cy="2088232"/>
          </a:xfrm>
        </p:spPr>
        <p:txBody>
          <a:bodyPr/>
          <a:lstStyle/>
          <a:p>
            <a:r>
              <a:rPr lang="de-DE" dirty="0" smtClean="0"/>
              <a:t>Literatursuche in der Bibliothek</a:t>
            </a:r>
          </a:p>
          <a:p>
            <a:pPr lvl="1"/>
            <a:r>
              <a:rPr lang="de-DE" sz="1000" b="1" dirty="0" smtClean="0"/>
              <a:t/>
            </a:r>
            <a:br>
              <a:rPr lang="de-DE" sz="1000" b="1" dirty="0" smtClean="0"/>
            </a:br>
            <a:r>
              <a:rPr lang="de-DE" sz="1800" b="1" dirty="0" err="1" smtClean="0"/>
              <a:t>KonSearch</a:t>
            </a:r>
            <a:r>
              <a:rPr lang="de-DE" sz="1800" dirty="0"/>
              <a:t>: </a:t>
            </a:r>
            <a:r>
              <a:rPr lang="de-DE" sz="1800" dirty="0" smtClean="0"/>
              <a:t>Direkter </a:t>
            </a:r>
            <a:r>
              <a:rPr lang="de-DE" sz="1800" dirty="0"/>
              <a:t>Zugang zu Volltexten von Online-Artikeln und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E-Books</a:t>
            </a:r>
            <a:endParaRPr lang="de-DE" sz="1800" dirty="0"/>
          </a:p>
          <a:p>
            <a:pPr lvl="1"/>
            <a:r>
              <a:rPr lang="de-DE" sz="1800" b="1" dirty="0" smtClean="0"/>
              <a:t>Lokaler </a:t>
            </a:r>
            <a:r>
              <a:rPr lang="de-DE" sz="1800" b="1" dirty="0"/>
              <a:t>Katalog</a:t>
            </a:r>
            <a:r>
              <a:rPr lang="de-DE" sz="1800" dirty="0"/>
              <a:t>: Gedruckte Bücher, Zeitschriftentitel, </a:t>
            </a:r>
            <a:r>
              <a:rPr lang="de-DE" sz="1800" dirty="0" smtClean="0"/>
              <a:t>Filme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9819"/>
            <a:ext cx="8411051" cy="41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Lehrbuchsammlung</a:t>
            </a:r>
            <a:endParaRPr lang="de-DE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2517" y="1628800"/>
            <a:ext cx="3078967" cy="4103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102" b="1010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 smtClean="0"/>
              <a:t>Semesterapparate / </a:t>
            </a:r>
            <a:r>
              <a:rPr lang="de-DE" sz="2800" dirty="0" smtClean="0">
                <a:hlinkClick r:id="rId4"/>
              </a:rPr>
              <a:t>ILIAS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032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404664"/>
            <a:ext cx="7992566" cy="792088"/>
          </a:xfrm>
        </p:spPr>
        <p:txBody>
          <a:bodyPr/>
          <a:lstStyle/>
          <a:p>
            <a:r>
              <a:rPr lang="de-DE" sz="2800" dirty="0"/>
              <a:t>Drucken, scannen, kopieren – alles mit einem Gerät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539552" y="1340768"/>
            <a:ext cx="8496300" cy="4680520"/>
          </a:xfrm>
        </p:spPr>
        <p:txBody>
          <a:bodyPr/>
          <a:lstStyle/>
          <a:p>
            <a:r>
              <a:rPr lang="de-DE" sz="2400" dirty="0" smtClean="0"/>
              <a:t>Seezeitkarte / </a:t>
            </a:r>
            <a:r>
              <a:rPr lang="de-DE" sz="2400" dirty="0" err="1" smtClean="0"/>
              <a:t>UniCard</a:t>
            </a:r>
            <a:endParaRPr lang="de-DE" sz="2400" dirty="0" smtClean="0"/>
          </a:p>
          <a:p>
            <a:pPr lvl="2"/>
            <a:r>
              <a:rPr lang="de-DE" sz="2400" dirty="0"/>
              <a:t>Die </a:t>
            </a:r>
            <a:r>
              <a:rPr lang="de-DE" sz="2400" dirty="0" smtClean="0"/>
              <a:t>Seezeitkarte / </a:t>
            </a:r>
            <a:r>
              <a:rPr lang="de-DE" sz="2400" dirty="0" err="1" smtClean="0"/>
              <a:t>UniCard</a:t>
            </a:r>
            <a:r>
              <a:rPr lang="de-DE" sz="2400" dirty="0" smtClean="0"/>
              <a:t> </a:t>
            </a:r>
            <a:r>
              <a:rPr lang="de-DE" sz="2400" dirty="0"/>
              <a:t>kann als Kopierkarte genutzt werden. </a:t>
            </a:r>
            <a:endParaRPr lang="de-DE" sz="2400" dirty="0" smtClean="0"/>
          </a:p>
          <a:p>
            <a:pPr lvl="2"/>
            <a:r>
              <a:rPr lang="de-DE" sz="2400" dirty="0" smtClean="0"/>
              <a:t>Einmalige </a:t>
            </a:r>
            <a:r>
              <a:rPr lang="de-DE" sz="2400" dirty="0"/>
              <a:t>Registrierung am Kopierer / Drucker mit </a:t>
            </a:r>
            <a:r>
              <a:rPr lang="de-DE" sz="2400" dirty="0" smtClean="0"/>
              <a:t>dem </a:t>
            </a:r>
            <a:br>
              <a:rPr lang="de-DE" sz="2400" dirty="0" smtClean="0"/>
            </a:br>
            <a:r>
              <a:rPr lang="de-DE" sz="2400" dirty="0" smtClean="0"/>
              <a:t>Uni-Account (</a:t>
            </a:r>
            <a:r>
              <a:rPr lang="de-DE" sz="2400" dirty="0" err="1"/>
              <a:t>Vorname.Nachname</a:t>
            </a:r>
            <a:r>
              <a:rPr lang="de-DE" sz="2400" dirty="0"/>
              <a:t> + </a:t>
            </a:r>
            <a:r>
              <a:rPr lang="de-DE" sz="2400" dirty="0" smtClean="0"/>
              <a:t>Passwort)</a:t>
            </a:r>
          </a:p>
          <a:p>
            <a:pPr lvl="2"/>
            <a:r>
              <a:rPr lang="de-DE" sz="2400" dirty="0" err="1" smtClean="0"/>
              <a:t>Aufladegeräte</a:t>
            </a:r>
            <a:r>
              <a:rPr lang="de-DE" sz="2400" dirty="0"/>
              <a:t>: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Info-Zentrum-UG, J4</a:t>
            </a:r>
            <a:r>
              <a:rPr lang="de-DE" sz="2400" dirty="0"/>
              <a:t>, N6, </a:t>
            </a:r>
            <a:r>
              <a:rPr lang="de-DE" sz="2400" dirty="0" smtClean="0"/>
              <a:t>Canon-Service-Center</a:t>
            </a:r>
          </a:p>
          <a:p>
            <a:pPr lvl="2"/>
            <a:r>
              <a:rPr lang="de-DE" sz="2400" dirty="0" smtClean="0"/>
              <a:t>Vorteil</a:t>
            </a:r>
            <a:r>
              <a:rPr lang="de-DE" sz="2400" dirty="0"/>
              <a:t>: Scannen und Versand an die eigene Uni-Mail</a:t>
            </a:r>
          </a:p>
          <a:p>
            <a:endParaRPr lang="de-DE" sz="2400" dirty="0" smtClean="0"/>
          </a:p>
          <a:p>
            <a:r>
              <a:rPr lang="de-DE" sz="2400" dirty="0" smtClean="0"/>
              <a:t>Gästekopierkarte</a:t>
            </a:r>
            <a:endParaRPr lang="de-DE" sz="2400" dirty="0"/>
          </a:p>
          <a:p>
            <a:pPr lvl="2"/>
            <a:r>
              <a:rPr lang="de-DE" sz="2400" dirty="0" smtClean="0"/>
              <a:t>Im Info-UG und im Canon-Service-Center erhältlich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0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Fragen?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212976"/>
            <a:ext cx="8496300" cy="287984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DE" sz="2400" b="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de-DE" sz="2400" b="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sz="2400" b="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de-DE" sz="2400" b="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r>
              <a:rPr lang="de-DE" sz="2400" b="0" dirty="0" smtClean="0">
                <a:solidFill>
                  <a:schemeClr val="tx1"/>
                </a:solidFill>
              </a:rPr>
              <a:t>Telefon: + 49 7531 88-2871</a:t>
            </a:r>
          </a:p>
          <a:p>
            <a:pPr algn="ctr" eaLnBrk="1" hangingPunct="1">
              <a:buFontTx/>
              <a:buNone/>
            </a:pPr>
            <a:r>
              <a:rPr lang="de-DE" sz="2400" b="0" dirty="0" smtClean="0">
                <a:solidFill>
                  <a:schemeClr val="tx1"/>
                </a:solidFill>
              </a:rPr>
              <a:t>E-Mail</a:t>
            </a:r>
            <a:r>
              <a:rPr lang="de-DE" sz="2400" b="0" smtClean="0">
                <a:solidFill>
                  <a:schemeClr val="tx1"/>
                </a:solidFill>
              </a:rPr>
              <a:t>: </a:t>
            </a:r>
            <a:r>
              <a:rPr lang="de-DE" sz="2400" b="0" smtClean="0">
                <a:solidFill>
                  <a:schemeClr val="tx1"/>
                </a:solidFill>
                <a:hlinkClick r:id="rId3"/>
              </a:rPr>
              <a:t>beratung.kim@uni-konstanz.de</a:t>
            </a:r>
            <a:endParaRPr lang="de-DE" sz="2400" b="0" dirty="0" smtClean="0">
              <a:solidFill>
                <a:schemeClr val="tx1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196752"/>
            <a:ext cx="5981380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Was bietet die Bibliothek?</a:t>
            </a:r>
            <a:endParaRPr lang="de-DE" sz="2800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323850" y="1772816"/>
            <a:ext cx="3103015" cy="3103015"/>
            <a:chOff x="316857" y="2081213"/>
            <a:chExt cx="3103015" cy="3103015"/>
          </a:xfrm>
        </p:grpSpPr>
        <p:sp>
          <p:nvSpPr>
            <p:cNvPr id="45" name="Rechteck 44"/>
            <p:cNvSpPr/>
            <p:nvPr/>
          </p:nvSpPr>
          <p:spPr>
            <a:xfrm>
              <a:off x="316857" y="2081213"/>
              <a:ext cx="3103015" cy="31030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90000" rIns="90000" bIns="90000" rtlCol="0" anchor="b"/>
            <a:lstStyle/>
            <a:p>
              <a:pPr>
                <a:lnSpc>
                  <a:spcPct val="110000"/>
                </a:lnSpc>
              </a:pPr>
              <a:r>
                <a:rPr lang="de-DE" b="1" dirty="0" smtClean="0"/>
                <a:t>Unsere Angebote für Sie</a:t>
              </a:r>
              <a:endParaRPr lang="de-DE" b="1" dirty="0"/>
            </a:p>
            <a:p>
              <a:pPr>
                <a:lnSpc>
                  <a:spcPct val="110000"/>
                </a:lnSpc>
              </a:pPr>
              <a:endParaRPr lang="de-DE" sz="1600" dirty="0"/>
            </a:p>
            <a:p>
              <a:pPr marL="176213" indent="-176213">
                <a:lnSpc>
                  <a:spcPct val="110000"/>
                </a:lnSpc>
                <a:buFont typeface="Symbol" panose="05050102010706020507" pitchFamily="18" charset="2"/>
                <a:buChar char="-"/>
              </a:pPr>
              <a:r>
                <a:rPr lang="de-DE" dirty="0" smtClean="0"/>
                <a:t>Lernort</a:t>
              </a:r>
            </a:p>
            <a:p>
              <a:pPr marL="176213" indent="-176213">
                <a:lnSpc>
                  <a:spcPct val="110000"/>
                </a:lnSpc>
                <a:buFont typeface="Symbol" panose="05050102010706020507" pitchFamily="18" charset="2"/>
                <a:buChar char="-"/>
              </a:pPr>
              <a:r>
                <a:rPr lang="de-DE" dirty="0" smtClean="0"/>
                <a:t>IT-Services</a:t>
              </a:r>
              <a:endParaRPr lang="de-DE" dirty="0"/>
            </a:p>
            <a:p>
              <a:pPr marL="176213" indent="-176213">
                <a:lnSpc>
                  <a:spcPct val="110000"/>
                </a:lnSpc>
                <a:buFont typeface="Symbol" panose="05050102010706020507" pitchFamily="18" charset="2"/>
                <a:buChar char="-"/>
              </a:pPr>
              <a:r>
                <a:rPr lang="de-DE" dirty="0" smtClean="0"/>
                <a:t>Literatur</a:t>
              </a:r>
              <a:endParaRPr lang="de-DE" dirty="0"/>
            </a:p>
            <a:p>
              <a:pPr marL="176213" indent="-176213">
                <a:lnSpc>
                  <a:spcPct val="110000"/>
                </a:lnSpc>
                <a:buFont typeface="Symbol" panose="05050102010706020507" pitchFamily="18" charset="2"/>
                <a:buChar char="-"/>
              </a:pPr>
              <a:r>
                <a:rPr lang="de-DE" dirty="0" smtClean="0"/>
                <a:t>Beratung </a:t>
              </a:r>
              <a:endParaRPr lang="de-DE" dirty="0"/>
            </a:p>
          </p:txBody>
        </p:sp>
        <p:grpSp>
          <p:nvGrpSpPr>
            <p:cNvPr id="46" name="Gruppieren 45"/>
            <p:cNvGrpSpPr/>
            <p:nvPr/>
          </p:nvGrpSpPr>
          <p:grpSpPr>
            <a:xfrm>
              <a:off x="3186112" y="2120373"/>
              <a:ext cx="190323" cy="190323"/>
              <a:chOff x="323850" y="5157788"/>
              <a:chExt cx="935038" cy="935038"/>
            </a:xfrm>
          </p:grpSpPr>
          <p:cxnSp>
            <p:nvCxnSpPr>
              <p:cNvPr id="47" name="Gerade Verbindung 46"/>
              <p:cNvCxnSpPr/>
              <p:nvPr/>
            </p:nvCxnSpPr>
            <p:spPr>
              <a:xfrm>
                <a:off x="323850" y="5157788"/>
                <a:ext cx="935038" cy="93503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/>
              <p:cNvCxnSpPr/>
              <p:nvPr/>
            </p:nvCxnSpPr>
            <p:spPr>
              <a:xfrm flipH="1">
                <a:off x="323850" y="5157788"/>
                <a:ext cx="935038" cy="935038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uppieren 50"/>
          <p:cNvGrpSpPr/>
          <p:nvPr/>
        </p:nvGrpSpPr>
        <p:grpSpPr>
          <a:xfrm>
            <a:off x="7040441" y="4078862"/>
            <a:ext cx="190323" cy="190323"/>
            <a:chOff x="323850" y="5157788"/>
            <a:chExt cx="935038" cy="935038"/>
          </a:xfrm>
        </p:grpSpPr>
        <p:cxnSp>
          <p:nvCxnSpPr>
            <p:cNvPr id="52" name="Gerade Verbindung 51"/>
            <p:cNvCxnSpPr/>
            <p:nvPr/>
          </p:nvCxnSpPr>
          <p:spPr>
            <a:xfrm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flipH="1">
              <a:off x="323850" y="5157788"/>
              <a:ext cx="935038" cy="93503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2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0" r="7890"/>
          <a:stretch>
            <a:fillRect/>
          </a:stretch>
        </p:blipFill>
        <p:spPr>
          <a:xfrm>
            <a:off x="323850" y="25152"/>
            <a:ext cx="8496622" cy="5084762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1620663" y="5249750"/>
            <a:ext cx="6335713" cy="86360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403648" y="692696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92" y="25152"/>
            <a:ext cx="8475679" cy="62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 smtClean="0"/>
              <a:t>Info-Zentrum – zentrale Anlaufstelle in der Bibliothek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713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 smtClean="0"/>
              <a:t>Arbeitsplätze</a:t>
            </a:r>
            <a:endParaRPr lang="de-DE" sz="2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"/>
            <a:ext cx="8498267" cy="510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Arbeitsplätze in den Buchbereichen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4625"/>
            <a:ext cx="7639365" cy="50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SOGo</a:t>
            </a:r>
            <a:r>
              <a:rPr lang="de-DE" dirty="0" smtClean="0"/>
              <a:t>, </a:t>
            </a:r>
            <a:r>
              <a:rPr lang="de-DE" dirty="0" err="1" smtClean="0"/>
              <a:t>ZEuS</a:t>
            </a:r>
            <a:r>
              <a:rPr lang="de-DE" dirty="0" smtClean="0"/>
              <a:t>, ILIAS, VPN, …?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196752"/>
            <a:ext cx="8329017" cy="388843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9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Ihr Uni-Account</a:t>
            </a:r>
          </a:p>
        </p:txBody>
      </p:sp>
      <p:sp>
        <p:nvSpPr>
          <p:cNvPr id="2" name="Rechteck 1"/>
          <p:cNvSpPr/>
          <p:nvPr/>
        </p:nvSpPr>
        <p:spPr>
          <a:xfrm>
            <a:off x="3242149" y="3244334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\\files.uni-konstanz.de\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6" y="300905"/>
            <a:ext cx="7542382" cy="4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36904" cy="864096"/>
          </a:xfrm>
        </p:spPr>
        <p:txBody>
          <a:bodyPr>
            <a:normAutofit/>
          </a:bodyPr>
          <a:lstStyle/>
          <a:p>
            <a:r>
              <a:rPr lang="de-DE" sz="2800" dirty="0" smtClean="0"/>
              <a:t>Ausweis/Passwort für die </a:t>
            </a:r>
            <a:r>
              <a:rPr lang="de-DE" sz="2800" dirty="0"/>
              <a:t>Bibliothek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548" y="1465994"/>
            <a:ext cx="7776864" cy="4176463"/>
          </a:xfrm>
        </p:spPr>
        <p:txBody>
          <a:bodyPr>
            <a:normAutofit fontScale="85000" lnSpcReduction="20000"/>
          </a:bodyPr>
          <a:lstStyle/>
          <a:p>
            <a:pPr lvl="2">
              <a:buNone/>
            </a:pPr>
            <a:r>
              <a:rPr lang="de-DE" sz="2800" dirty="0" smtClean="0"/>
              <a:t> </a:t>
            </a:r>
          </a:p>
          <a:p>
            <a:pPr lvl="2">
              <a:buNone/>
            </a:pPr>
            <a:endParaRPr lang="de-DE" sz="2800" dirty="0"/>
          </a:p>
          <a:p>
            <a:pPr lvl="2">
              <a:buNone/>
            </a:pPr>
            <a:endParaRPr lang="de-DE" sz="2800" dirty="0" smtClean="0"/>
          </a:p>
          <a:p>
            <a:pPr lvl="2">
              <a:buNone/>
            </a:pPr>
            <a:endParaRPr lang="de-DE" sz="2800" dirty="0" smtClean="0"/>
          </a:p>
          <a:p>
            <a:pPr lvl="2"/>
            <a:endParaRPr lang="de-DE" sz="2800" dirty="0" smtClean="0"/>
          </a:p>
          <a:p>
            <a:pPr lvl="2"/>
            <a:endParaRPr lang="de-DE" sz="2800" dirty="0" smtClean="0"/>
          </a:p>
          <a:p>
            <a:pPr lvl="2"/>
            <a:endParaRPr lang="de-DE" sz="2800" dirty="0" smtClean="0"/>
          </a:p>
          <a:p>
            <a:pPr lvl="2"/>
            <a:endParaRPr lang="de-DE" sz="2800" dirty="0" smtClean="0"/>
          </a:p>
          <a:p>
            <a:pPr lvl="2"/>
            <a:endParaRPr lang="de-DE" sz="2800" dirty="0" smtClean="0"/>
          </a:p>
          <a:p>
            <a:pPr lvl="2"/>
            <a:endParaRPr lang="de-DE" sz="2800" dirty="0" smtClean="0"/>
          </a:p>
          <a:p>
            <a:pPr lvl="2"/>
            <a:r>
              <a:rPr lang="de-DE" sz="2800" dirty="0" smtClean="0"/>
              <a:t>Passwort Uni-Account = Bibliothekspasswort</a:t>
            </a:r>
          </a:p>
          <a:p>
            <a:pPr lvl="2"/>
            <a:r>
              <a:rPr lang="de-DE" sz="2800" dirty="0" smtClean="0"/>
              <a:t>PIN für Selbstausleihe = </a:t>
            </a:r>
            <a:r>
              <a:rPr lang="de-DE" sz="2800" dirty="0" smtClean="0">
                <a:hlinkClick r:id="rId3"/>
              </a:rPr>
              <a:t>Bibliothekskonto Webseite</a:t>
            </a:r>
            <a:endParaRPr lang="de-DE" sz="2800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5994"/>
            <a:ext cx="4589684" cy="299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UniKN-1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NIK_004_141210_001.potx" id="{D5C4D1FF-0076-4A15-A409-554B8B0B2150}" vid="{2F6AA3DA-7512-4909-A2F0-00BCBEA17D6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PPT_UniKN-1</Template>
  <TotalTime>0</TotalTime>
  <Words>1144</Words>
  <Application>Microsoft Office PowerPoint</Application>
  <PresentationFormat>Bildschirmpräsentation (4:3)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PPT_UniKN-1</vt:lpstr>
      <vt:lpstr>PowerPoint-Präsentation</vt:lpstr>
      <vt:lpstr>Was bietet die Bibliothek?</vt:lpstr>
      <vt:lpstr>PowerPoint-Präsentation</vt:lpstr>
      <vt:lpstr>PowerPoint-Präsentation</vt:lpstr>
      <vt:lpstr>PowerPoint-Präsentation</vt:lpstr>
      <vt:lpstr>PowerPoint-Präsentation</vt:lpstr>
      <vt:lpstr>SOGo, ZEuS, ILIAS, VPN, …?</vt:lpstr>
      <vt:lpstr>PowerPoint-Präsentation</vt:lpstr>
      <vt:lpstr>Ausweis/Passwort für die Bibliothek</vt:lpstr>
      <vt:lpstr>Literatur – was bietet die Bibliothek?</vt:lpstr>
      <vt:lpstr>PowerPoint-Präsentation</vt:lpstr>
      <vt:lpstr>Lehrbuchsammlung</vt:lpstr>
      <vt:lpstr>PowerPoint-Präsentation</vt:lpstr>
      <vt:lpstr>Drucken, scannen, kopieren – alles mit einem Gerät 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mit Bild, Typografie: Arial Bold, maximal  über vier Zeilen</dc:title>
  <dc:creator>Admin</dc:creator>
  <dc:description>Vorlage Praesentation – Office 2010;_x000d_
Version 004;_x000d_
2014-12-12;</dc:description>
  <cp:lastModifiedBy>bib-benutzungsservice</cp:lastModifiedBy>
  <cp:revision>309</cp:revision>
  <dcterms:created xsi:type="dcterms:W3CDTF">2015-02-05T14:45:55Z</dcterms:created>
  <dcterms:modified xsi:type="dcterms:W3CDTF">2021-12-07T15:02:59Z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10.10.2014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004</vt:lpwstr>
  </property>
  <property fmtid="{D5CDD505-2E9C-101B-9397-08002B2CF9AE}" pid="6" name="Version vom">
    <vt:lpwstr>12.12.2014</vt:lpwstr>
  </property>
</Properties>
</file>